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3"/>
  </p:handoutMasterIdLst>
  <p:sldIdLst>
    <p:sldId id="282" r:id="rId2"/>
    <p:sldId id="276" r:id="rId3"/>
    <p:sldId id="275" r:id="rId4"/>
    <p:sldId id="277" r:id="rId5"/>
    <p:sldId id="339" r:id="rId6"/>
    <p:sldId id="325" r:id="rId7"/>
    <p:sldId id="338" r:id="rId8"/>
    <p:sldId id="340" r:id="rId9"/>
    <p:sldId id="308" r:id="rId10"/>
    <p:sldId id="309" r:id="rId11"/>
    <p:sldId id="320" r:id="rId12"/>
  </p:sldIdLst>
  <p:sldSz cx="9144000" cy="6858000" type="screen4x3"/>
  <p:notesSz cx="6797675" cy="9926638"/>
  <p:embeddedFontLst>
    <p:embeddedFont>
      <p:font typeface="나눔스퀘어라운드 ExtraBold" panose="020B0600000101010101" pitchFamily="50" charset="-127"/>
      <p:bold r:id="rId14"/>
    </p:embeddedFont>
    <p:embeddedFont>
      <p:font typeface="Cambria Math" panose="02040503050406030204" pitchFamily="18" charset="0"/>
      <p:regular r:id="rId15"/>
    </p:embeddedFont>
    <p:embeddedFont>
      <p:font typeface="나눔스퀘어라운드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638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em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뺄셈을 해 볼까요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20~21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20~21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7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20~21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0102" y="1419019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계산해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rcRect r="68762" b="2109"/>
          <a:stretch/>
        </p:blipFill>
        <p:spPr>
          <a:xfrm>
            <a:off x="3860775" y="2799486"/>
            <a:ext cx="354080" cy="31488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rcRect r="67921" b="1872"/>
          <a:stretch/>
        </p:blipFill>
        <p:spPr>
          <a:xfrm>
            <a:off x="3990351" y="4704035"/>
            <a:ext cx="363605" cy="3156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383" y="2550715"/>
            <a:ext cx="1493041" cy="8605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09" y="4434143"/>
            <a:ext cx="1791130" cy="8346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125" y="2467975"/>
            <a:ext cx="739559" cy="9779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484" y="4404577"/>
            <a:ext cx="676470" cy="893781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3860775" y="2447022"/>
            <a:ext cx="1248476" cy="1019806"/>
            <a:chOff x="2673942" y="5573614"/>
            <a:chExt cx="1248476" cy="1019806"/>
          </a:xfrm>
        </p:grpSpPr>
        <p:sp>
          <p:nvSpPr>
            <p:cNvPr id="68" name="모서리가 둥근 직사각형 6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673942" y="5573614"/>
              <a:ext cx="1248476" cy="10198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7818" y="59215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3941837" y="4386144"/>
            <a:ext cx="1192280" cy="1019806"/>
            <a:chOff x="2673942" y="5573614"/>
            <a:chExt cx="1192280" cy="1019806"/>
          </a:xfrm>
        </p:grpSpPr>
        <p:sp>
          <p:nvSpPr>
            <p:cNvPr id="71" name="모서리가 둥근 직사각형 7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673942" y="5573614"/>
              <a:ext cx="1192280" cy="10198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720" y="59215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853813" y="3871972"/>
            <a:ext cx="3271623" cy="486424"/>
            <a:chOff x="1444393" y="3950688"/>
            <a:chExt cx="3271623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22~23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수학의 힘을 키워요</a:t>
            </a:r>
            <a:endParaRPr lang="ko-KR" altLang="en-US" sz="4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받아내림이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있는 두 분수의 뺄셈 계산 원리와 형식을 이해하고 계산할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분모가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분수의 뺄셈의 계산 원리를 이해하고 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1469" y="2202737"/>
            <a:ext cx="8082589" cy="1416628"/>
            <a:chOff x="611471" y="2203903"/>
            <a:chExt cx="8082589" cy="14166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416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7502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688364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 필요한 구리의 무게는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몇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어림하여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20~21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6296" y="584607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3574" r="7238" b="59880"/>
          <a:stretch/>
        </p:blipFill>
        <p:spPr>
          <a:xfrm>
            <a:off x="1556951" y="2910683"/>
            <a:ext cx="6218112" cy="2699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말풍선: 사각형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EE1EB0BA-0574-4364-A196-753D9952DBF4}"/>
                  </a:ext>
                </a:extLst>
              </p:cNvPr>
              <p:cNvSpPr/>
              <p:nvPr/>
            </p:nvSpPr>
            <p:spPr>
              <a:xfrm flipH="1">
                <a:off x="5338119" y="1972880"/>
                <a:ext cx="3367052" cy="1445950"/>
              </a:xfrm>
              <a:prstGeom prst="wedgeRoundRectCallout">
                <a:avLst>
                  <a:gd name="adj1" fmla="val -928"/>
                  <a:gd name="adj2" fmla="val 66956"/>
                  <a:gd name="adj3" fmla="val 16667"/>
                </a:avLst>
              </a:prstGeom>
              <a:solidFill>
                <a:schemeClr val="bg1"/>
              </a:solidFill>
              <a:ln w="38100">
                <a:solidFill>
                  <a:srgbClr val="FCD0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구리가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𝟐</m:t>
                    </m:r>
                    <m:f>
                      <m:f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</m:num>
                      <m:den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kg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있으니까</a:t>
                </a:r>
              </a:p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더 필요한 구리의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무게는 몇 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kg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인지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어림해 볼까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말풍선: 사각형 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xmlns:a14="http://schemas.microsoft.com/office/drawing/2010/main" id="{EE1EB0BA-0574-4364-A196-753D9952D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38119" y="1972880"/>
                <a:ext cx="3367052" cy="1445950"/>
              </a:xfrm>
              <a:prstGeom prst="wedgeRoundRectCallout">
                <a:avLst>
                  <a:gd name="adj1" fmla="val -928"/>
                  <a:gd name="adj2" fmla="val 66956"/>
                  <a:gd name="adj3" fmla="val 16667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CD0D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말풍선: 사각형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EE1EB0BA-0574-4364-A196-753D9952DBF4}"/>
                  </a:ext>
                </a:extLst>
              </p:cNvPr>
              <p:cNvSpPr/>
              <p:nvPr/>
            </p:nvSpPr>
            <p:spPr>
              <a:xfrm flipH="1">
                <a:off x="774880" y="1931983"/>
                <a:ext cx="2956859" cy="1387866"/>
              </a:xfrm>
              <a:prstGeom prst="wedgeRoundRectCallout">
                <a:avLst>
                  <a:gd name="adj1" fmla="val 1628"/>
                  <a:gd name="adj2" fmla="val 76762"/>
                  <a:gd name="adj3" fmla="val 16667"/>
                </a:avLst>
              </a:prstGeom>
              <a:solidFill>
                <a:schemeClr val="bg1"/>
              </a:solidFill>
              <a:ln w="38100">
                <a:solidFill>
                  <a:srgbClr val="FCD0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편종이 아름다운 소리를 내려면 구리가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𝟒</m:t>
                    </m:r>
                    <m:f>
                      <m:f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kg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필요해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말풍선: 사각형 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xmlns:a14="http://schemas.microsoft.com/office/drawing/2010/main" id="{EE1EB0BA-0574-4364-A196-753D9952D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4880" y="1931983"/>
                <a:ext cx="2956859" cy="1387866"/>
              </a:xfrm>
              <a:prstGeom prst="wedgeRoundRectCallout">
                <a:avLst>
                  <a:gd name="adj1" fmla="val 1628"/>
                  <a:gd name="adj2" fmla="val 76762"/>
                  <a:gd name="adj3" fmla="val 16667"/>
                </a:avLst>
              </a:prstGeom>
              <a:blipFill rotWithShape="0">
                <a:blip r:embed="rId5"/>
                <a:stretch>
                  <a:fillRect l="-1629" t="-671" r="-1222"/>
                </a:stretch>
              </a:blipFill>
              <a:ln w="38100">
                <a:solidFill>
                  <a:srgbClr val="FCD0D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20~21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3033525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3131857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 필요한 구리의 무게는 몇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kg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97992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구하려는 것을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사각형: 둥근 모서리 68">
                <a:extLst>
                  <a:ext uri="{FF2B5EF4-FFF2-40B4-BE49-F238E27FC236}">
                    <a16:creationId xmlns:a16="http://schemas.microsoft.com/office/drawing/2014/main" xmlns="" id="{D2695FEE-2180-489A-97F3-7D18D4DFA36F}"/>
                  </a:ext>
                </a:extLst>
              </p:cNvPr>
              <p:cNvSpPr/>
              <p:nvPr/>
            </p:nvSpPr>
            <p:spPr>
              <a:xfrm>
                <a:off x="977931" y="1602355"/>
                <a:ext cx="7515279" cy="1095438"/>
              </a:xfrm>
              <a:prstGeom prst="roundRect">
                <a:avLst>
                  <a:gd name="adj" fmla="val 4837"/>
                </a:avLst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편종이 아름다운 소리를 내려면 구리가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𝟒</m:t>
                    </m:r>
                    <m:f>
                      <m:f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kg </a:t>
                </a:r>
                <a:r>
                  <a:rPr lang="ko-KR" altLang="en-US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필요합니다</a:t>
                </a:r>
                <a:r>
                  <a:rPr lang="en-US" altLang="ko-KR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 </a:t>
                </a:r>
                <a:r>
                  <a:rPr lang="ko-KR" altLang="en-US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현재 </a:t>
                </a:r>
                <a:r>
                  <a:rPr lang="ko-KR" altLang="en-US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구리가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𝟐</m:t>
                    </m:r>
                    <m:f>
                      <m:f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kg </a:t>
                </a:r>
                <a:r>
                  <a:rPr lang="ko-KR" altLang="en-US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있다면 </a:t>
                </a:r>
                <a:r>
                  <a:rPr lang="ko-KR" altLang="en-US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더 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필요한 구리의 무게는 몇 </a:t>
                </a:r>
                <a:r>
                  <a:rPr lang="en-US" altLang="ko-KR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kg</a:t>
                </a:r>
                <a:r>
                  <a:rPr lang="ko-KR" altLang="en-US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인지 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어림해 </a:t>
                </a:r>
                <a:r>
                  <a:rPr lang="ko-KR" altLang="en-US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볼까요</a:t>
                </a:r>
                <a:r>
                  <a:rPr lang="en-US" altLang="ko-KR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57" name="사각형: 둥근 모서리 6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2695FEE-2180-489A-97F3-7D18D4DFA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31" y="1602355"/>
                <a:ext cx="7515279" cy="1095438"/>
              </a:xfrm>
              <a:prstGeom prst="roundRect">
                <a:avLst>
                  <a:gd name="adj" fmla="val 4837"/>
                </a:avLst>
              </a:prstGeom>
              <a:blipFill rotWithShape="0">
                <a:blip r:embed="rId3"/>
                <a:stretch>
                  <a:fillRect l="-242"/>
                </a:stretch>
              </a:blipFill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12745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32542" y="4733649"/>
                <a:ext cx="7374094" cy="77950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4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−2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en-US" altLang="ko-KR" sz="28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542" y="4733649"/>
                <a:ext cx="7374094" cy="779504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/>
          <p:cNvGrpSpPr/>
          <p:nvPr/>
        </p:nvGrpSpPr>
        <p:grpSpPr>
          <a:xfrm>
            <a:off x="1332542" y="4733649"/>
            <a:ext cx="7377026" cy="779220"/>
            <a:chOff x="1345644" y="5573614"/>
            <a:chExt cx="7377026" cy="779220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77922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0129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20~21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334141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 필요한 구리의 무게는 몇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말하고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어림한 결과와 비교해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사각형: 둥근 모서리 68">
                <a:extLst>
                  <a:ext uri="{FF2B5EF4-FFF2-40B4-BE49-F238E27FC236}">
                    <a16:creationId xmlns:a16="http://schemas.microsoft.com/office/drawing/2014/main" xmlns="" id="{D2695FEE-2180-489A-97F3-7D18D4DFA36F}"/>
                  </a:ext>
                </a:extLst>
              </p:cNvPr>
              <p:cNvSpPr/>
              <p:nvPr/>
            </p:nvSpPr>
            <p:spPr>
              <a:xfrm>
                <a:off x="1239172" y="1272835"/>
                <a:ext cx="7466000" cy="918426"/>
              </a:xfrm>
              <a:prstGeom prst="roundRect">
                <a:avLst>
                  <a:gd name="adj" fmla="val 4837"/>
                </a:avLst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편종이 아름다운 소리를 내려면 구리가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𝟒</m:t>
                    </m:r>
                    <m:f>
                      <m:f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kg 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필요합니다</a:t>
                </a:r>
                <a:r>
                  <a:rPr lang="en-US" altLang="ko-KR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 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현재 구리가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𝟐</m:t>
                    </m:r>
                    <m:f>
                      <m:f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kg 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있다면 더 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필요한 구리의 무게는 몇 </a:t>
                </a:r>
                <a:r>
                  <a:rPr lang="en-US" altLang="ko-KR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kg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인지 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어림해 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볼까요</a:t>
                </a:r>
                <a:r>
                  <a:rPr lang="en-US" altLang="ko-KR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57" name="사각형: 둥근 모서리 6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2695FEE-2180-489A-97F3-7D18D4DFA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172" y="1272835"/>
                <a:ext cx="7466000" cy="918426"/>
              </a:xfrm>
              <a:prstGeom prst="roundRect">
                <a:avLst>
                  <a:gd name="adj" fmla="val 4837"/>
                </a:avLst>
              </a:prstGeom>
              <a:blipFill rotWithShape="0">
                <a:blip r:embed="rId2"/>
                <a:stretch>
                  <a:fillRect l="-244" r="-650" b="-1282"/>
                </a:stretch>
              </a:blipFill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48167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2194375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𝟒</m:t>
                    </m:r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만큼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색칠하고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색칠한 부분에 </a:t>
                </a:r>
                <a14:m>
                  <m:oMath xmlns:m="http://schemas.openxmlformats.org/officeDocument/2006/math">
                    <m:r>
                      <a:rPr lang="en-US" altLang="ko-KR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𝟐</m:t>
                    </m:r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만큼 </a:t>
                </a:r>
                <a:r>
                  <a:rPr lang="en-US" altLang="ko-KR" sz="28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×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표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하여 알아보세요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2194375"/>
                <a:ext cx="7408338" cy="589364"/>
              </a:xfrm>
              <a:prstGeom prst="rect">
                <a:avLst/>
              </a:prstGeom>
              <a:blipFill rotWithShape="0">
                <a:blip r:embed="rId3"/>
                <a:stretch>
                  <a:fillRect l="-1728" b="-120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62343" y="248762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90208" y="5313134"/>
                <a:ext cx="7374094" cy="109122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더 필요한 구리의 </a:t>
                </a:r>
                <a:r>
                  <a:rPr lang="ko-KR" altLang="en-US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무게는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1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ko-KR" sz="24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4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kg</a:t>
                </a:r>
                <a:r>
                  <a:rPr lang="ko-KR" altLang="en-US" sz="24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입니다</a:t>
                </a:r>
                <a:r>
                  <a:rPr lang="en-US" altLang="ko-KR" sz="24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2kg</a:t>
                </a:r>
                <a:r>
                  <a:rPr lang="ko-KR" altLang="en-US" sz="24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보다 적다고 어림했는데 실제 </a:t>
                </a:r>
                <a:r>
                  <a:rPr lang="en-US" altLang="ko-KR" sz="24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2kg</a:t>
                </a:r>
                <a:r>
                  <a:rPr lang="ko-KR" altLang="en-US" sz="24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보다 적게 나왔습니다</a:t>
                </a:r>
                <a:r>
                  <a:rPr lang="en-US" altLang="ko-KR" sz="24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r>
                  <a:rPr lang="ko-KR" altLang="en-US" sz="24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en-US" altLang="ko-KR" sz="24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208" y="5313134"/>
                <a:ext cx="7374094" cy="1091221"/>
              </a:xfrm>
              <a:prstGeom prst="roundRect">
                <a:avLst/>
              </a:prstGeom>
              <a:blipFill rotWithShape="0">
                <a:blip r:embed="rId4"/>
                <a:stretch>
                  <a:fillRect l="-495" r="-413" b="-6077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/>
          <p:cNvGrpSpPr/>
          <p:nvPr/>
        </p:nvGrpSpPr>
        <p:grpSpPr>
          <a:xfrm>
            <a:off x="1390208" y="5283881"/>
            <a:ext cx="7377026" cy="1295178"/>
            <a:chOff x="1345644" y="5573614"/>
            <a:chExt cx="7377026" cy="1295178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129517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605927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850" y="3303933"/>
            <a:ext cx="6641685" cy="9469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013" y="3799914"/>
            <a:ext cx="6500043" cy="4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3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05311" y="2183349"/>
            <a:ext cx="6627561" cy="4352051"/>
            <a:chOff x="1405311" y="2183349"/>
            <a:chExt cx="6627561" cy="43520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311" y="2183349"/>
              <a:ext cx="6627561" cy="427458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2024" y="6244685"/>
              <a:ext cx="1422976" cy="290715"/>
            </a:xfrm>
            <a:prstGeom prst="rect">
              <a:avLst/>
            </a:prstGeom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20~21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2B18EB23-A189-44F8-BF76-ED229445BAD5}"/>
                  </a:ext>
                </a:extLst>
              </p:cNvPr>
              <p:cNvSpPr txBox="1"/>
              <p:nvPr/>
            </p:nvSpPr>
            <p:spPr>
              <a:xfrm>
                <a:off x="1063338" y="1397509"/>
                <a:ext cx="7795402" cy="791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3</m:t>
                    </m:r>
                    <m:f>
                      <m:fPr>
                        <m:ctrlP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3</m:t>
                        </m:r>
                      </m:den>
                    </m:f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−1</m:t>
                    </m:r>
                    <m:f>
                      <m:fPr>
                        <m:ctrlP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3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:r>
                  <a:rPr lang="ko-KR" altLang="en-US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를</a:t>
                </a:r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:r>
                  <a:rPr lang="ko-KR" altLang="en-US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여러 가지 방법으로 계산해 봅시다</a:t>
                </a:r>
                <a:r>
                  <a:rPr lang="en-US" altLang="ko-KR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18EB23-A189-44F8-BF76-ED229445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38" y="1397509"/>
                <a:ext cx="7795402" cy="791242"/>
              </a:xfrm>
              <a:prstGeom prst="rect">
                <a:avLst/>
              </a:prstGeom>
              <a:blipFill rotWithShape="0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04" y="1422747"/>
            <a:ext cx="600719" cy="63602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5137922" y="5747137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38" name="직사각형 37"/>
          <p:cNvSpPr/>
          <p:nvPr/>
        </p:nvSpPr>
        <p:spPr>
          <a:xfrm>
            <a:off x="6289757" y="5741957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4146736" y="496272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78" name="직사각형 77"/>
          <p:cNvSpPr/>
          <p:nvPr/>
        </p:nvSpPr>
        <p:spPr>
          <a:xfrm>
            <a:off x="5727361" y="551373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400" dirty="0"/>
          </a:p>
        </p:txBody>
      </p:sp>
      <p:sp>
        <p:nvSpPr>
          <p:cNvPr id="79" name="직사각형 78"/>
          <p:cNvSpPr/>
          <p:nvPr/>
        </p:nvSpPr>
        <p:spPr>
          <a:xfrm>
            <a:off x="6715724" y="475650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400" dirty="0"/>
          </a:p>
        </p:txBody>
      </p:sp>
      <p:sp>
        <p:nvSpPr>
          <p:cNvPr id="80" name="직사각형 79"/>
          <p:cNvSpPr/>
          <p:nvPr/>
        </p:nvSpPr>
        <p:spPr>
          <a:xfrm>
            <a:off x="6709374" y="551373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400" dirty="0"/>
          </a:p>
        </p:txBody>
      </p:sp>
      <p:grpSp>
        <p:nvGrpSpPr>
          <p:cNvPr id="87" name="그룹 86"/>
          <p:cNvGrpSpPr/>
          <p:nvPr/>
        </p:nvGrpSpPr>
        <p:grpSpPr>
          <a:xfrm>
            <a:off x="4149851" y="4994373"/>
            <a:ext cx="353528" cy="372226"/>
            <a:chOff x="6622774" y="6128209"/>
            <a:chExt cx="353528" cy="372226"/>
          </a:xfrm>
        </p:grpSpPr>
        <p:sp>
          <p:nvSpPr>
            <p:cNvPr id="88" name="모서리가 둥근 직사각형 8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6709374" y="4781904"/>
            <a:ext cx="353528" cy="372226"/>
            <a:chOff x="6622774" y="6128209"/>
            <a:chExt cx="353528" cy="372226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/>
          <p:cNvGrpSpPr/>
          <p:nvPr/>
        </p:nvGrpSpPr>
        <p:grpSpPr>
          <a:xfrm>
            <a:off x="5137032" y="5768133"/>
            <a:ext cx="353528" cy="372226"/>
            <a:chOff x="6622774" y="6128209"/>
            <a:chExt cx="353528" cy="372226"/>
          </a:xfrm>
        </p:grpSpPr>
        <p:sp>
          <p:nvSpPr>
            <p:cNvPr id="44" name="모서리가 둥근 직사각형 4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/>
          <p:cNvGrpSpPr/>
          <p:nvPr/>
        </p:nvGrpSpPr>
        <p:grpSpPr>
          <a:xfrm>
            <a:off x="5722437" y="5558449"/>
            <a:ext cx="353528" cy="372226"/>
            <a:chOff x="6622774" y="6128209"/>
            <a:chExt cx="353528" cy="372226"/>
          </a:xfrm>
        </p:grpSpPr>
        <p:sp>
          <p:nvSpPr>
            <p:cNvPr id="47" name="모서리가 둥근 직사각형 4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6311590" y="5768042"/>
            <a:ext cx="353528" cy="372226"/>
            <a:chOff x="6622774" y="6128209"/>
            <a:chExt cx="353528" cy="372226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/>
          <p:cNvGrpSpPr/>
          <p:nvPr/>
        </p:nvGrpSpPr>
        <p:grpSpPr>
          <a:xfrm>
            <a:off x="6725069" y="5551682"/>
            <a:ext cx="353528" cy="372226"/>
            <a:chOff x="6622774" y="6128209"/>
            <a:chExt cx="353528" cy="372226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91627" y="1658752"/>
            <a:ext cx="7377959" cy="3388119"/>
            <a:chOff x="1388169" y="1183881"/>
            <a:chExt cx="6630743" cy="30449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9991" y="1191783"/>
              <a:ext cx="6456984" cy="3037079"/>
            </a:xfrm>
            <a:prstGeom prst="rect">
              <a:avLst/>
            </a:prstGeom>
          </p:spPr>
        </p:pic>
        <p:sp>
          <p:nvSpPr>
            <p:cNvPr id="49" name="타원 48"/>
            <p:cNvSpPr/>
            <p:nvPr/>
          </p:nvSpPr>
          <p:spPr>
            <a:xfrm>
              <a:off x="1388169" y="1183881"/>
              <a:ext cx="250164" cy="1610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7735474" y="1183881"/>
              <a:ext cx="283438" cy="181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20~21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43150"/>
            <a:ext cx="701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12034" y="3204647"/>
            <a:ext cx="388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400" dirty="0"/>
          </a:p>
        </p:txBody>
      </p:sp>
      <p:sp>
        <p:nvSpPr>
          <p:cNvPr id="78" name="직사각형 77"/>
          <p:cNvSpPr/>
          <p:nvPr/>
        </p:nvSpPr>
        <p:spPr>
          <a:xfrm>
            <a:off x="2306709" y="3142850"/>
            <a:ext cx="388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400" dirty="0"/>
          </a:p>
        </p:txBody>
      </p:sp>
      <p:sp>
        <p:nvSpPr>
          <p:cNvPr id="126" name="직사각형 125"/>
          <p:cNvSpPr/>
          <p:nvPr/>
        </p:nvSpPr>
        <p:spPr>
          <a:xfrm>
            <a:off x="2818656" y="3974461"/>
            <a:ext cx="660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2400" dirty="0"/>
          </a:p>
        </p:txBody>
      </p:sp>
      <p:sp>
        <p:nvSpPr>
          <p:cNvPr id="127" name="직사각형 126"/>
          <p:cNvSpPr/>
          <p:nvPr/>
        </p:nvSpPr>
        <p:spPr>
          <a:xfrm>
            <a:off x="3590111" y="3974459"/>
            <a:ext cx="388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400" dirty="0"/>
          </a:p>
        </p:txBody>
      </p:sp>
      <p:sp>
        <p:nvSpPr>
          <p:cNvPr id="128" name="직사각형 127"/>
          <p:cNvSpPr/>
          <p:nvPr/>
        </p:nvSpPr>
        <p:spPr>
          <a:xfrm>
            <a:off x="4260720" y="3981680"/>
            <a:ext cx="388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400" dirty="0"/>
          </a:p>
        </p:txBody>
      </p:sp>
      <p:sp>
        <p:nvSpPr>
          <p:cNvPr id="129" name="직사각형 128"/>
          <p:cNvSpPr/>
          <p:nvPr/>
        </p:nvSpPr>
        <p:spPr>
          <a:xfrm>
            <a:off x="4892790" y="4212474"/>
            <a:ext cx="388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130" name="직사각형 129"/>
          <p:cNvSpPr/>
          <p:nvPr/>
        </p:nvSpPr>
        <p:spPr>
          <a:xfrm>
            <a:off x="5350156" y="3966221"/>
            <a:ext cx="388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4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303947" y="3168579"/>
            <a:ext cx="411885" cy="410205"/>
            <a:chOff x="6622774" y="6128209"/>
            <a:chExt cx="394562" cy="392952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그룹 130"/>
          <p:cNvGrpSpPr/>
          <p:nvPr/>
        </p:nvGrpSpPr>
        <p:grpSpPr>
          <a:xfrm>
            <a:off x="4688710" y="3216274"/>
            <a:ext cx="411885" cy="410205"/>
            <a:chOff x="6622774" y="6128209"/>
            <a:chExt cx="394562" cy="392952"/>
          </a:xfrm>
        </p:grpSpPr>
        <p:sp>
          <p:nvSpPr>
            <p:cNvPr id="132" name="모서리가 둥근 직사각형 13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그룹 133"/>
          <p:cNvGrpSpPr/>
          <p:nvPr/>
        </p:nvGrpSpPr>
        <p:grpSpPr>
          <a:xfrm>
            <a:off x="2901765" y="3991952"/>
            <a:ext cx="411885" cy="410205"/>
            <a:chOff x="6622774" y="6128209"/>
            <a:chExt cx="394562" cy="392952"/>
          </a:xfrm>
        </p:grpSpPr>
        <p:sp>
          <p:nvSpPr>
            <p:cNvPr id="135" name="모서리가 둥근 직사각형 13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" name="그룹 136"/>
          <p:cNvGrpSpPr/>
          <p:nvPr/>
        </p:nvGrpSpPr>
        <p:grpSpPr>
          <a:xfrm>
            <a:off x="3570211" y="3999173"/>
            <a:ext cx="411885" cy="410205"/>
            <a:chOff x="6622774" y="6128209"/>
            <a:chExt cx="394562" cy="392952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237396" y="3994498"/>
            <a:ext cx="411885" cy="410205"/>
            <a:chOff x="6622774" y="6128209"/>
            <a:chExt cx="394562" cy="392952"/>
          </a:xfrm>
        </p:grpSpPr>
        <p:sp>
          <p:nvSpPr>
            <p:cNvPr id="141" name="모서리가 둥근 직사각형 14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" name="그룹 142"/>
          <p:cNvGrpSpPr/>
          <p:nvPr/>
        </p:nvGrpSpPr>
        <p:grpSpPr>
          <a:xfrm>
            <a:off x="4867775" y="4227040"/>
            <a:ext cx="411885" cy="410205"/>
            <a:chOff x="6622774" y="6128209"/>
            <a:chExt cx="394562" cy="392952"/>
          </a:xfrm>
        </p:grpSpPr>
        <p:sp>
          <p:nvSpPr>
            <p:cNvPr id="144" name="모서리가 둥근 직사각형 14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그룹 145"/>
          <p:cNvGrpSpPr/>
          <p:nvPr/>
        </p:nvGrpSpPr>
        <p:grpSpPr>
          <a:xfrm>
            <a:off x="5323700" y="3999172"/>
            <a:ext cx="411885" cy="410205"/>
            <a:chOff x="6622774" y="6128209"/>
            <a:chExt cx="394562" cy="392952"/>
          </a:xfrm>
        </p:grpSpPr>
        <p:sp>
          <p:nvSpPr>
            <p:cNvPr id="147" name="모서리가 둥근 직사각형 14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7059002" y="2485200"/>
            <a:ext cx="634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2400" dirty="0"/>
          </a:p>
        </p:txBody>
      </p:sp>
      <p:grpSp>
        <p:nvGrpSpPr>
          <p:cNvPr id="52" name="그룹 51"/>
          <p:cNvGrpSpPr/>
          <p:nvPr/>
        </p:nvGrpSpPr>
        <p:grpSpPr>
          <a:xfrm>
            <a:off x="7115516" y="2537058"/>
            <a:ext cx="521121" cy="338070"/>
            <a:chOff x="6654625" y="6176860"/>
            <a:chExt cx="499202" cy="323850"/>
          </a:xfrm>
        </p:grpSpPr>
        <p:sp>
          <p:nvSpPr>
            <p:cNvPr id="53" name="모서리가 둥근 직사각형 5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654625" y="6184981"/>
              <a:ext cx="499202" cy="3076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43863" y="61768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025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20~21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43150"/>
            <a:ext cx="701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147819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위의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방법을 비교해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62343" y="165301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2542" y="2255874"/>
            <a:ext cx="7374094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분수 부분끼리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뺄 수 없으므로 자연수 부분에서 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만큼 </a:t>
            </a:r>
            <a:r>
              <a:rPr lang="ko-KR" altLang="en-US" sz="24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받아내림한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뒤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자연수 부분과 분수 부분으로 나누어 계산했고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가분수로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바꾸어 분자 부분만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빼서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계산했습니다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54" name="그룹 153"/>
          <p:cNvGrpSpPr/>
          <p:nvPr/>
        </p:nvGrpSpPr>
        <p:grpSpPr>
          <a:xfrm>
            <a:off x="1296834" y="2202748"/>
            <a:ext cx="7377026" cy="2524263"/>
            <a:chOff x="1345644" y="5573613"/>
            <a:chExt cx="7377026" cy="2524263"/>
          </a:xfrm>
        </p:grpSpPr>
        <p:sp>
          <p:nvSpPr>
            <p:cNvPr id="155" name="모서리가 둥근 직사각형 15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3"/>
              <a:ext cx="7377026" cy="2524263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667381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247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9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67" y="1970426"/>
            <a:ext cx="6765196" cy="19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2113</TotalTime>
  <Words>295</Words>
  <PresentationFormat>화면 슬라이드 쇼(4:3)</PresentationFormat>
  <Paragraphs>76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Wingdings</vt:lpstr>
      <vt:lpstr>나눔스퀘어라운드 ExtraBold</vt:lpstr>
      <vt:lpstr>Arial</vt:lpstr>
      <vt:lpstr>Cambria Math</vt:lpstr>
      <vt:lpstr>나눔스퀘어라운드 Bold</vt:lpstr>
      <vt:lpstr>맑은 고딕</vt:lpstr>
      <vt:lpstr>Office 테마</vt:lpstr>
      <vt:lpstr>분수의 뺄셈을 해 볼까요(4)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2020-11-18T10:22:01Z</dcterms:modified>
</cp:coreProperties>
</file>